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57" r:id="rId4"/>
    <p:sldId id="261" r:id="rId5"/>
    <p:sldId id="299" r:id="rId6"/>
    <p:sldId id="300" r:id="rId7"/>
    <p:sldId id="304" r:id="rId8"/>
    <p:sldId id="306" r:id="rId9"/>
    <p:sldId id="302" r:id="rId10"/>
    <p:sldId id="286" r:id="rId11"/>
    <p:sldId id="287" r:id="rId12"/>
    <p:sldId id="308" r:id="rId13"/>
    <p:sldId id="305" r:id="rId14"/>
    <p:sldId id="3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1" autoAdjust="0"/>
  </p:normalViewPr>
  <p:slideViewPr>
    <p:cSldViewPr>
      <p:cViewPr varScale="1">
        <p:scale>
          <a:sx n="70" d="100"/>
          <a:sy n="7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Уровни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знаний учащихся</a:t>
            </a:r>
          </a:p>
        </c:rich>
      </c:tx>
      <c:layout/>
    </c:title>
    <c:plotArea>
      <c:layout/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0.75702</cdr:y>
    </cdr:from>
    <cdr:to>
      <cdr:x>0.50869</cdr:x>
      <cdr:y>0.95703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3815630"/>
          <a:ext cx="388835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26BFD-BAD2-46F2-ADAB-1E67748E21C5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F3DF-A6C3-410B-AB15-C332CDCF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E8756-F6BE-4401-9E4D-995F4B8B0A4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79512" y="4797152"/>
            <a:ext cx="3672408" cy="1584176"/>
          </a:xfrm>
        </p:spPr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Автор презентации  воспитатель </a:t>
            </a:r>
            <a:r>
              <a:rPr lang="en-US" sz="2400" dirty="0" smtClean="0">
                <a:latin typeface="Monotype Corsiva" pitchFamily="66" charset="0"/>
              </a:rPr>
              <a:t>I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квалификационной категории  </a:t>
            </a:r>
            <a:r>
              <a:rPr lang="ru-RU" sz="2400" dirty="0" err="1" smtClean="0">
                <a:latin typeface="Monotype Corsiva" pitchFamily="66" charset="0"/>
              </a:rPr>
              <a:t>Неня</a:t>
            </a:r>
            <a:r>
              <a:rPr lang="ru-RU" sz="2400" dirty="0" smtClean="0">
                <a:latin typeface="Monotype Corsiva" pitchFamily="66" charset="0"/>
              </a:rPr>
              <a:t> М.Н</a:t>
            </a:r>
            <a:endParaRPr lang="ru-RU" sz="2400" dirty="0" smtClean="0"/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560840" cy="1656183"/>
          </a:xfrm>
        </p:spPr>
        <p:txBody>
          <a:bodyPr/>
          <a:lstStyle/>
          <a:p>
            <a:r>
              <a:rPr lang="ru-RU" sz="4400" dirty="0" smtClean="0">
                <a:latin typeface="Monotype Corsiva" pitchFamily="66" charset="0"/>
              </a:rPr>
              <a:t>Игровая технология развития логического мышления у детей 6-7 лет с использованием логических блоков </a:t>
            </a:r>
            <a:r>
              <a:rPr lang="ru-RU" sz="4400" dirty="0" err="1" smtClean="0">
                <a:latin typeface="Monotype Corsiva" pitchFamily="66" charset="0"/>
              </a:rPr>
              <a:t>Дьенеша</a:t>
            </a:r>
            <a:r>
              <a:rPr lang="ru-RU" sz="4400" dirty="0" smtClean="0"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Monotype Corsiva" pitchFamily="66" charset="0"/>
              </a:rPr>
              <a:t>Система  работы с дошкольниками</a:t>
            </a:r>
            <a:r>
              <a:rPr lang="ru-RU" sz="3600" dirty="0" smtClean="0">
                <a:latin typeface="Monotype Corsiva" pitchFamily="66" charset="0"/>
              </a:rPr>
              <a:t>: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8" name="Содержимое 7" descr="дети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419872" y="2420888"/>
            <a:ext cx="2304256" cy="2304256"/>
          </a:xfrm>
        </p:spPr>
      </p:pic>
      <p:sp>
        <p:nvSpPr>
          <p:cNvPr id="18" name="Облако 17"/>
          <p:cNvSpPr/>
          <p:nvPr/>
        </p:nvSpPr>
        <p:spPr>
          <a:xfrm>
            <a:off x="2771800" y="4725144"/>
            <a:ext cx="3480008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Использование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блоков </a:t>
            </a:r>
            <a:r>
              <a:rPr lang="ru-RU" sz="2400" dirty="0" err="1" smtClean="0">
                <a:latin typeface="Monotype Corsiva" pitchFamily="66" charset="0"/>
              </a:rPr>
              <a:t>Дьнеша</a:t>
            </a:r>
            <a:r>
              <a:rPr lang="ru-RU" sz="2400" dirty="0" smtClean="0">
                <a:latin typeface="Monotype Corsiva" pitchFamily="66" charset="0"/>
              </a:rPr>
              <a:t> в самостоятельной деятельности </a:t>
            </a:r>
          </a:p>
          <a:p>
            <a:pPr algn="ctr"/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323528" y="2204864"/>
            <a:ext cx="3168352" cy="23762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Использование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дидактических  игр и упражнений с блоками </a:t>
            </a:r>
            <a:r>
              <a:rPr lang="ru-RU" sz="2000" dirty="0" err="1" smtClean="0">
                <a:latin typeface="Monotype Corsiva" pitchFamily="66" charset="0"/>
              </a:rPr>
              <a:t>Дьенеша</a:t>
            </a:r>
            <a:endParaRPr lang="ru-RU" sz="20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в ОД и  режимных моментах  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724128" y="2420888"/>
            <a:ext cx="3240360" cy="20162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Создание развивающей среды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2843808" y="620688"/>
            <a:ext cx="3240360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Взаимодействие с родителями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Формы  работы с родителями: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3" descr="родители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75856" y="2276872"/>
            <a:ext cx="2334989" cy="2334989"/>
          </a:xfrm>
        </p:spPr>
      </p:pic>
      <p:sp>
        <p:nvSpPr>
          <p:cNvPr id="6" name="Стрелка влево 5"/>
          <p:cNvSpPr/>
          <p:nvPr/>
        </p:nvSpPr>
        <p:spPr>
          <a:xfrm rot="1655546" flipH="1">
            <a:off x="132236" y="1428399"/>
            <a:ext cx="3529798" cy="1437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анкетирование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 rot="19911368">
            <a:off x="5272914" y="1437920"/>
            <a:ext cx="3759346" cy="13634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консультации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1989827">
            <a:off x="5154255" y="4574327"/>
            <a:ext cx="3694568" cy="13860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Семинар практикум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11474">
            <a:off x="71943" y="4568317"/>
            <a:ext cx="3745830" cy="137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Буклеты, памятки, бюллетени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   Семинар практикум с</a:t>
            </a:r>
            <a:r>
              <a:rPr lang="ru-RU" sz="3600" dirty="0" smtClean="0">
                <a:latin typeface="Monotype Corsiva" pitchFamily="66" charset="0"/>
              </a:rPr>
              <a:t> родителями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андрей\Desktop\IMG_20160204_1045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8884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дрей\Desktop\IMG_20160204_104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8164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04656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Таким образом  логико-математические игры способствуют развитию таких  умственных операций как классификация, группировка предметов по свойствам, абстрагирование свойств от предмета. дети учатся догадываться, доказывать. Это особенно важно, ибо народная пословица гласит: «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Ум без догадки и гроша не стоит</a:t>
            </a:r>
            <a:r>
              <a:rPr lang="ru-RU" sz="2400" dirty="0" smtClean="0">
                <a:latin typeface="Monotype Corsiva" pitchFamily="66" charset="0"/>
              </a:rPr>
              <a:t>». Вот и сегодня при нашем общении  я предлагаю тоже следовать древней  китайской пословице: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Послушай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– и ты узнаешь,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Посмотри – и ты поймешь,</a:t>
            </a:r>
          </a:p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     Сделай – и ты </a:t>
            </a: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научишься.</a:t>
            </a:r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5582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</a:rPr>
              <a:t>  Спасибо за внимание!</a:t>
            </a:r>
            <a:endParaRPr lang="ru-RU" sz="7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3754760" cy="633670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Monotype Corsiva" pitchFamily="66" charset="0"/>
              </a:rPr>
              <a:t>В </a:t>
            </a:r>
            <a:r>
              <a:rPr lang="ru-RU" sz="1800" dirty="0">
                <a:latin typeface="Monotype Corsiva" pitchFamily="66" charset="0"/>
              </a:rPr>
              <a:t>дошкольной педагогике существует множество разнообразных методических материалов, обеспечивающих </a:t>
            </a:r>
            <a:r>
              <a:rPr lang="ru-RU" sz="1800" b="1" u="sng" dirty="0" smtClean="0">
                <a:solidFill>
                  <a:srgbClr val="FFFF00"/>
                </a:solidFill>
                <a:latin typeface="Monotype Corsiva" pitchFamily="66" charset="0"/>
              </a:rPr>
              <a:t>логическое мышление у </a:t>
            </a:r>
            <a:r>
              <a:rPr lang="ru-RU" sz="1800" b="1" u="sng" dirty="0">
                <a:solidFill>
                  <a:srgbClr val="FFFF00"/>
                </a:solidFill>
                <a:latin typeface="Monotype Corsiva" pitchFamily="66" charset="0"/>
              </a:rPr>
              <a:t>детей. 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>
                <a:latin typeface="Monotype Corsiva" pitchFamily="66" charset="0"/>
              </a:rPr>
              <a:t>В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>
                <a:latin typeface="Monotype Corsiva" pitchFamily="66" charset="0"/>
              </a:rPr>
              <a:t>своей работе по развитию </a:t>
            </a:r>
            <a:r>
              <a:rPr lang="ru-RU" sz="1800" dirty="0" smtClean="0">
                <a:latin typeface="Monotype Corsiva" pitchFamily="66" charset="0"/>
              </a:rPr>
              <a:t>логического мышления </a:t>
            </a:r>
            <a:r>
              <a:rPr lang="ru-RU" sz="1800" dirty="0">
                <a:latin typeface="Monotype Corsiva" pitchFamily="66" charset="0"/>
              </a:rPr>
              <a:t>начала использовать логические блоки Дьенеша.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645024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Надеюсь, что работа с блоками и логическими фигурами </a:t>
            </a:r>
            <a:r>
              <a:rPr lang="ru-RU" b="1" u="sng" dirty="0" smtClean="0">
                <a:solidFill>
                  <a:srgbClr val="FFFF00"/>
                </a:solidFill>
                <a:latin typeface="Monotype Corsiva" pitchFamily="66" charset="0"/>
              </a:rPr>
              <a:t>поможет не только хорошо усвоить программный материал детского сада, но и достаточно хорошо подготовить детей к изучению математики, геометрии и информатики в школе,</a:t>
            </a:r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считаю, что преемственность детского сада и школы будет на достаточно хорошем уровне.</a:t>
            </a:r>
            <a:r>
              <a:rPr lang="ru-RU" dirty="0" smtClean="0">
                <a:latin typeface="Monotype Corsiva" pitchFamily="66" charset="0"/>
              </a:rPr>
              <a:t>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C:\Users\андрей\Desktop\Фото-09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дрей\Desktop\Фото-0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2976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Цель :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7344816" cy="4525963"/>
          </a:xfrm>
        </p:spPr>
        <p:txBody>
          <a:bodyPr/>
          <a:lstStyle/>
          <a:p>
            <a:pPr algn="ctr"/>
            <a:r>
              <a:rPr lang="ru-RU" sz="2400" dirty="0" smtClean="0">
                <a:latin typeface="Monotype Corsiva" pitchFamily="66" charset="0"/>
                <a:cs typeface="AngsanaUPC" pitchFamily="18" charset="-34"/>
              </a:rPr>
              <a:t>Создание условий для развития элементарных приемов логического мышления как способов познавательной деятельности у дошкольников  через использование логических фигур и блоков </a:t>
            </a:r>
            <a:r>
              <a:rPr lang="ru-RU" sz="2400" dirty="0" err="1" smtClean="0">
                <a:latin typeface="Monotype Corsiva" pitchFamily="66" charset="0"/>
                <a:cs typeface="AngsanaUPC" pitchFamily="18" charset="-34"/>
              </a:rPr>
              <a:t>Дьенеша</a:t>
            </a:r>
            <a:endParaRPr lang="ru-RU" sz="2400" dirty="0" smtClean="0">
              <a:latin typeface="Monotype Corsiva" pitchFamily="66" charset="0"/>
              <a:cs typeface="AngsanaUPC" pitchFamily="18" charset="-34"/>
            </a:endParaRPr>
          </a:p>
          <a:p>
            <a:pPr algn="ctr">
              <a:buNone/>
            </a:pPr>
            <a:endParaRPr lang="ru-RU" sz="2000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_________________4e5c1c1856db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1760" y="3140968"/>
            <a:ext cx="4572000" cy="3368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Задачи 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-формирование основных приемов логического мышления: сравнение, обобщение, анализ, синтез, классификация и т.д.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-развитие у детей умения рассуждать, доказывать; развитие познавательных интересов, творческого воображения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-воспитание коммуникативных  навыков, стремления к преодолению трудностей, уверенности в себе, желание вовремя придти на помощь сверстникам.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Предметно-развивающая среда</a:t>
            </a:r>
            <a:endParaRPr lang="ru-RU" sz="3600" dirty="0">
              <a:latin typeface="Monotype Corsiva" pitchFamily="66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 flipH="1">
          <a:off x="1" y="1196752"/>
          <a:ext cx="755576" cy="93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1124744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Логические блоки представляют собой эталоны форм 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— геометрические фигуры (круг, квадрат, равносторонний треугольник, прямоугольник) и являются прекрасным средством ознакомления маленьких детей с формами предметов и геометрическими фигурами</a:t>
            </a:r>
          </a:p>
        </p:txBody>
      </p:sp>
      <p:pic>
        <p:nvPicPr>
          <p:cNvPr id="11" name="Рисунок 10" descr="IMG_10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980728"/>
            <a:ext cx="4416490" cy="3312368"/>
          </a:xfrm>
          <a:prstGeom prst="rect">
            <a:avLst/>
          </a:prstGeom>
        </p:spPr>
      </p:pic>
      <p:pic>
        <p:nvPicPr>
          <p:cNvPr id="6" name="Рисунок 5" descr="C:\Users\андрей\Desktop\Фото-08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Monotype Corsiva" pitchFamily="66" charset="0"/>
              </a:rPr>
              <a:t>     </a:t>
            </a:r>
            <a:r>
              <a:rPr lang="ru-RU" sz="2400" dirty="0" smtClean="0">
                <a:latin typeface="Monotype Corsiva" pitchFamily="66" charset="0"/>
              </a:rPr>
              <a:t>Начала </a:t>
            </a:r>
            <a:r>
              <a:rPr lang="ru-RU" sz="2400" dirty="0">
                <a:latin typeface="Monotype Corsiva" pitchFamily="66" charset="0"/>
              </a:rPr>
              <a:t>я работу с блоками </a:t>
            </a:r>
            <a:r>
              <a:rPr lang="ru-RU" sz="2400" dirty="0" smtClean="0">
                <a:latin typeface="Monotype Corsiva" pitchFamily="66" charset="0"/>
              </a:rPr>
              <a:t>со второй </a:t>
            </a:r>
            <a:r>
              <a:rPr lang="ru-RU" sz="2400" dirty="0">
                <a:latin typeface="Monotype Corsiva" pitchFamily="66" charset="0"/>
              </a:rPr>
              <a:t>младшей </a:t>
            </a:r>
            <a:r>
              <a:rPr lang="ru-RU" sz="2400" dirty="0" smtClean="0">
                <a:latin typeface="Monotype Corsiva" pitchFamily="66" charset="0"/>
              </a:rPr>
              <a:t>группы </a:t>
            </a:r>
            <a:r>
              <a:rPr lang="ru-RU" sz="2400" dirty="0">
                <a:latin typeface="Monotype Corsiva" pitchFamily="66" charset="0"/>
              </a:rPr>
              <a:t>с того, </a:t>
            </a:r>
            <a:r>
              <a:rPr lang="ru-RU" sz="2400" dirty="0" smtClean="0">
                <a:latin typeface="Monotype Corsiva" pitchFamily="66" charset="0"/>
              </a:rPr>
              <a:t>что предоставила детям  возможность самостоятельно с ними  </a:t>
            </a:r>
            <a:r>
              <a:rPr lang="ru-RU" sz="2400" b="1" i="1" dirty="0" smtClean="0">
                <a:latin typeface="Monotype Corsiva" pitchFamily="66" charset="0"/>
              </a:rPr>
              <a:t>познакомиться.</a:t>
            </a:r>
            <a:r>
              <a:rPr lang="ru-RU" sz="2400" dirty="0" smtClean="0">
                <a:latin typeface="Monotype Corsiva" pitchFamily="66" charset="0"/>
              </a:rPr>
              <a:t> В процессе    манипуляций   с  блоками </a:t>
            </a:r>
            <a:r>
              <a:rPr lang="ru-RU" sz="2400" dirty="0">
                <a:latin typeface="Monotype Corsiva" pitchFamily="66" charset="0"/>
              </a:rPr>
              <a:t>дети установили, что блоки имеют разный цвет, форму, размер, что с ними можно играть: выстраивать дорожки, башенки и т.д. поскольку блоки представляют собой эталоны форм, цвета они помогли в запоминании программного материала </a:t>
            </a:r>
            <a:r>
              <a:rPr lang="ru-RU" sz="2400" dirty="0" smtClean="0">
                <a:latin typeface="Monotype Corsiva" pitchFamily="66" charset="0"/>
              </a:rPr>
              <a:t>   по соотношению       цвета,        </a:t>
            </a:r>
            <a:r>
              <a:rPr lang="ru-RU" sz="2400" dirty="0">
                <a:latin typeface="Monotype Corsiva" pitchFamily="66" charset="0"/>
              </a:rPr>
              <a:t>формы, </a:t>
            </a:r>
            <a:r>
              <a:rPr lang="ru-RU" sz="2400" dirty="0" smtClean="0">
                <a:latin typeface="Monotype Corsiva" pitchFamily="66" charset="0"/>
              </a:rPr>
              <a:t>        в установлении   сходства и различия   между    предметами. Начнем </a:t>
            </a:r>
            <a:r>
              <a:rPr lang="ru-RU" sz="2400" dirty="0">
                <a:latin typeface="Monotype Corsiva" pitchFamily="66" charset="0"/>
              </a:rPr>
              <a:t>с самого простого — познакомимся с ними (рассматривание блоков</a:t>
            </a:r>
            <a:r>
              <a:rPr lang="ru-RU" sz="2400" dirty="0" smtClean="0">
                <a:latin typeface="Monotype Corsiva" pitchFamily="66" charset="0"/>
              </a:rPr>
              <a:t>).</a:t>
            </a:r>
          </a:p>
          <a:p>
            <a:pPr algn="just">
              <a:buNone/>
            </a:pPr>
            <a:endParaRPr lang="ru-RU" sz="24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C:\Users\андрей\Desktop\Фото-08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9523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дрей\Desktop\Фото-08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8"/>
            <a:ext cx="295232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59216" cy="706090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После  самостоятельного знакомства с блоками можно перейти к играм и упражнениям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2"/>
            <a:ext cx="8686800" cy="7704856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8" name="Рисунок 7" descr="IMG_10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4464496" cy="3348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764704"/>
            <a:ext cx="37079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«Угощение для медвежат»: «печенье» в правой и левой лапке отличается по заранее обговоренным воспитателем свойствам</a:t>
            </a: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«Магазин игрушек» 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581128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Несомненный плюс блоков </a:t>
            </a:r>
            <a:r>
              <a:rPr lang="ru-RU" sz="2000" dirty="0" err="1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Дьенеша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 в том, что игры на их основе может создать сам воспитатель, меняя лишь сюжет и  задачи в зависимости от возраста и индивидуальных особенностей ребенка. 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_11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3356992"/>
            <a:ext cx="4757721" cy="3228621"/>
          </a:xfrm>
          <a:prstGeom prst="rect">
            <a:avLst/>
          </a:prstGeom>
        </p:spPr>
      </p:pic>
      <p:sp>
        <p:nvSpPr>
          <p:cNvPr id="12" name="Стрелка влево 11"/>
          <p:cNvSpPr/>
          <p:nvPr/>
        </p:nvSpPr>
        <p:spPr>
          <a:xfrm>
            <a:off x="4716016" y="1124744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углом вверх 12"/>
          <p:cNvSpPr/>
          <p:nvPr/>
        </p:nvSpPr>
        <p:spPr>
          <a:xfrm flipV="1">
            <a:off x="7812360" y="2780928"/>
            <a:ext cx="899592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андрей\Desktop\Фото-087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48245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ндрей\Desktop\Фото-08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4"/>
            <a:ext cx="446449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370368" cy="7704856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Цели:</a:t>
            </a:r>
          </a:p>
          <a:p>
            <a:pPr lvl="0"/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развитие умения выявлять и абстрагировать     </a:t>
            </a:r>
          </a:p>
          <a:p>
            <a:pPr lvl="0"/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свойства</a:t>
            </a:r>
          </a:p>
          <a:p>
            <a:pPr lvl="0"/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умение «читать схему»</a:t>
            </a:r>
          </a:p>
          <a:p>
            <a:pPr lvl="0"/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закрепление навыков порядкового счета</a:t>
            </a:r>
          </a:p>
          <a:p>
            <a:pPr lvl="0">
              <a:buNone/>
            </a:pPr>
            <a:endParaRPr lang="ru-RU" sz="1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                 </a:t>
            </a:r>
          </a:p>
          <a:p>
            <a:pPr lvl="0">
              <a:buNone/>
            </a:pPr>
            <a:r>
              <a:rPr lang="ru-RU" sz="2000" dirty="0" smtClean="0">
                <a:latin typeface="Monotype Corsiva" pitchFamily="66" charset="0"/>
              </a:rPr>
              <a:t>                 Игра  «Логический поезд»</a:t>
            </a:r>
          </a:p>
          <a:p>
            <a:pPr lvl="0"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       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Цели: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развитие способности к логическим действиям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умение декодировать информацию, изображенную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на карточке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умение </a:t>
            </a:r>
            <a:r>
              <a:rPr lang="ru-RU" sz="1800" dirty="0" err="1" smtClean="0">
                <a:solidFill>
                  <a:srgbClr val="FFFF00"/>
                </a:solidFill>
                <a:latin typeface="Monotype Corsiva" pitchFamily="66" charset="0"/>
              </a:rPr>
              <a:t>водоизменять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свойства предметов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умение действовать последовательно 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60032" y="764704"/>
            <a:ext cx="37079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Игра «Украсим ёлку бусами»</a:t>
            </a:r>
          </a:p>
          <a:p>
            <a:pPr algn="ctr"/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3635896" y="4077072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:\Users\андрей\Desktop\Фото-08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9604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1800" dirty="0" smtClean="0">
                <a:latin typeface="Monotype Corsiva" pitchFamily="66" charset="0"/>
              </a:rPr>
              <a:t>Играя в предлагаемые в комплекте игры , ребенок учится </a:t>
            </a:r>
            <a:r>
              <a:rPr lang="ru-RU" sz="1800" b="1" u="sng" dirty="0" smtClean="0">
                <a:solidFill>
                  <a:srgbClr val="FFFF00"/>
                </a:solidFill>
                <a:latin typeface="Monotype Corsiva" pitchFamily="66" charset="0"/>
              </a:rPr>
              <a:t>сравнивать, обобщать, классифицировать </a:t>
            </a:r>
            <a:r>
              <a:rPr lang="ru-RU" sz="1800" dirty="0" smtClean="0">
                <a:latin typeface="Monotype Corsiva" pitchFamily="66" charset="0"/>
              </a:rPr>
              <a:t>предметы по нескольким признакам. </a:t>
            </a:r>
            <a:r>
              <a:rPr lang="ru-RU" sz="1800" b="1" u="sng" dirty="0" smtClean="0">
                <a:solidFill>
                  <a:srgbClr val="FFFF00"/>
                </a:solidFill>
                <a:latin typeface="Monotype Corsiva" pitchFamily="66" charset="0"/>
              </a:rPr>
              <a:t>Кодировать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- </a:t>
            </a:r>
            <a:r>
              <a:rPr lang="ru-RU" sz="1800" dirty="0" smtClean="0">
                <a:latin typeface="Monotype Corsiva" pitchFamily="66" charset="0"/>
              </a:rPr>
              <a:t>декодировать информацию с помощью специальных символов. Знакомится с алгоритмами. Закрепляет умение складывать и вычитать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8" name="Рисунок 7" descr="C:\Users\андрей\Desktop\Фото-0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лево 9"/>
          <p:cNvSpPr/>
          <p:nvPr/>
        </p:nvSpPr>
        <p:spPr>
          <a:xfrm>
            <a:off x="4427984" y="1700808"/>
            <a:ext cx="97840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Monotype Corsiva" pitchFamily="66" charset="0"/>
              </a:rPr>
              <a:t>           Умение       детей      оперировать  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      полученными    знаниями   помогает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      в</a:t>
            </a:r>
            <a:r>
              <a:rPr lang="ru-RU" sz="1800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latin typeface="Monotype Corsiva" pitchFamily="66" charset="0"/>
              </a:rPr>
              <a:t>конструировании</a:t>
            </a:r>
            <a:r>
              <a:rPr lang="ru-RU" sz="1800" dirty="0">
                <a:latin typeface="Monotype Corsiva" pitchFamily="66" charset="0"/>
              </a:rPr>
              <a:t>, </a:t>
            </a:r>
            <a:r>
              <a:rPr lang="ru-RU" sz="1800" dirty="0" smtClean="0">
                <a:latin typeface="Monotype Corsiva" pitchFamily="66" charset="0"/>
              </a:rPr>
              <a:t>      аппликации</a:t>
            </a:r>
            <a:r>
              <a:rPr lang="ru-RU" sz="1800" dirty="0">
                <a:latin typeface="Monotype Corsiva" pitchFamily="66" charset="0"/>
              </a:rPr>
              <a:t>, </a:t>
            </a:r>
            <a:endParaRPr lang="ru-RU" sz="18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             рисовании     по    образцу</a:t>
            </a:r>
            <a:r>
              <a:rPr lang="ru-RU" sz="1800" dirty="0">
                <a:latin typeface="Monotype Corsiva" pitchFamily="66" charset="0"/>
              </a:rPr>
              <a:t>: 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endParaRPr lang="ru-RU" sz="1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сначала  путем      накладывания</a:t>
            </a:r>
            <a:endParaRPr lang="ru-RU" sz="1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 * 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затем  самостоятельного           выкладывая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рисования  фигуры  на </a:t>
            </a:r>
            <a:r>
              <a:rPr lang="ru-RU" sz="1800" dirty="0">
                <a:solidFill>
                  <a:srgbClr val="FFFF00"/>
                </a:solidFill>
                <a:latin typeface="Monotype Corsiva" pitchFamily="66" charset="0"/>
              </a:rPr>
              <a:t>чистом листе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</a:t>
            </a:r>
          </a:p>
          <a:p>
            <a:pPr algn="just">
              <a:buNone/>
            </a:pPr>
            <a:endParaRPr lang="ru-RU" sz="20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              </a:t>
            </a:r>
            <a:r>
              <a:rPr lang="ru-RU" sz="2000" dirty="0" smtClean="0">
                <a:latin typeface="Monotype Corsiva" pitchFamily="66" charset="0"/>
              </a:rPr>
              <a:t>Игра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« </a:t>
            </a:r>
            <a:r>
              <a:rPr lang="ru-RU" sz="2000" dirty="0" smtClean="0">
                <a:latin typeface="Monotype Corsiva" pitchFamily="66" charset="0"/>
              </a:rPr>
              <a:t>Художники»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                                                              </a:t>
            </a:r>
            <a:r>
              <a:rPr lang="ru-RU" sz="1800" dirty="0" smtClean="0">
                <a:latin typeface="Monotype Corsiva" pitchFamily="66" charset="0"/>
              </a:rPr>
              <a:t>     Цель игры:</a:t>
            </a:r>
          </a:p>
          <a:p>
            <a:pPr lvl="0">
              <a:buNone/>
            </a:pPr>
            <a:r>
              <a:rPr lang="ru-RU" sz="1800" dirty="0" smtClean="0"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развитие умения анализировать форму предметов                                                                                                                                                   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развитие умения сравнивать по их свойствам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*</a:t>
            </a:r>
            <a:r>
              <a:rPr lang="ru-RU" sz="1800" dirty="0" smtClean="0">
                <a:solidFill>
                  <a:srgbClr val="FFFF00"/>
                </a:solidFill>
                <a:latin typeface="Monotype Corsiva" pitchFamily="66" charset="0"/>
              </a:rPr>
              <a:t>развитие художественных способностей </a:t>
            </a:r>
          </a:p>
          <a:p>
            <a:pPr algn="just">
              <a:buNone/>
            </a:pPr>
            <a:endParaRPr lang="ru-RU" sz="1400" dirty="0">
              <a:latin typeface="Bookman Old Style" pitchFamily="18" charset="0"/>
            </a:endParaRPr>
          </a:p>
          <a:p>
            <a:pPr algn="just"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9" name="Рисунок 8" descr="C:\Users\андрей\Desktop\Фото-08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ндрей\Desktop\Фото-0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пыт работы по блока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опыт работы по блокам</Template>
  <TotalTime>2329</TotalTime>
  <Words>689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опыт работы по блокам</vt:lpstr>
      <vt:lpstr>Автор презентации  воспитатель I квалификационной категории  Неня М.Н</vt:lpstr>
      <vt:lpstr>Слайд 2</vt:lpstr>
      <vt:lpstr>Цель :</vt:lpstr>
      <vt:lpstr>Задачи :</vt:lpstr>
      <vt:lpstr>Предметно-развивающая среда</vt:lpstr>
      <vt:lpstr>Слайд 6</vt:lpstr>
      <vt:lpstr>После  самостоятельного знакомства с блоками можно перейти к играм и упражнениям. </vt:lpstr>
      <vt:lpstr>Играя в предлагаемые в комплекте игры , ребенок учится сравнивать, обобщать, классифицировать предметы по нескольким признакам. Кодировать - декодировать информацию с помощью специальных символов. Знакомится с алгоритмами. Закрепляет умение складывать и вычитать</vt:lpstr>
      <vt:lpstr>Слайд 9</vt:lpstr>
      <vt:lpstr>Система  работы с дошкольниками:</vt:lpstr>
      <vt:lpstr>Формы  работы с родителями:</vt:lpstr>
      <vt:lpstr>   Семинар практикум с родителями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по развитию логического мышления дошкольников с использованием логических блоков Дьенеша</dc:title>
  <dc:creator>Лена</dc:creator>
  <cp:lastModifiedBy>андрей</cp:lastModifiedBy>
  <cp:revision>219</cp:revision>
  <dcterms:created xsi:type="dcterms:W3CDTF">2012-11-13T19:04:19Z</dcterms:created>
  <dcterms:modified xsi:type="dcterms:W3CDTF">2016-02-10T07:17:57Z</dcterms:modified>
</cp:coreProperties>
</file>